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4"/>
  </p:notesMasterIdLst>
  <p:sldIdLst>
    <p:sldId id="258" r:id="rId2"/>
    <p:sldId id="259" r:id="rId3"/>
    <p:sldId id="271" r:id="rId4"/>
    <p:sldId id="273" r:id="rId5"/>
    <p:sldId id="272" r:id="rId6"/>
    <p:sldId id="270" r:id="rId7"/>
    <p:sldId id="264" r:id="rId8"/>
    <p:sldId id="268" r:id="rId9"/>
    <p:sldId id="269" r:id="rId10"/>
    <p:sldId id="274" r:id="rId11"/>
    <p:sldId id="263" r:id="rId12"/>
    <p:sldId id="262" r:id="rId13"/>
  </p:sldIdLst>
  <p:sldSz cx="12192000" cy="6858000"/>
  <p:notesSz cx="6858000" cy="9144000"/>
  <p:embeddedFontLst>
    <p:embeddedFont>
      <p:font typeface="넥슨 풋볼고딕 B" panose="020B0803000000000000" pitchFamily="34" charset="-127"/>
      <p:bold r:id="rId15"/>
    </p:embeddedFont>
    <p:embeddedFont>
      <p:font typeface="넥슨 풋볼고딕 L" panose="020B0303000000000000" pitchFamily="34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660"/>
  </p:normalViewPr>
  <p:slideViewPr>
    <p:cSldViewPr snapToGrid="0">
      <p:cViewPr>
        <p:scale>
          <a:sx n="66" d="100"/>
          <a:sy n="66" d="100"/>
        </p:scale>
        <p:origin x="163" y="384"/>
      </p:cViewPr>
      <p:guideLst/>
    </p:cSldViewPr>
  </p:slideViewPr>
  <p:notesTextViewPr>
    <p:cViewPr>
      <p:scale>
        <a:sx n="1" d="1"/>
        <a:sy n="1" d="1"/>
      </p:scale>
      <p:origin x="0" y="-8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A7557-D064-403C-AD8A-EA076406F3AD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7CA28-81C8-4820-AA26-9A873B930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916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r>
              <a:rPr lang="ko-KR" altLang="en-US" dirty="0"/>
              <a:t> 발표를 시작하겠습니다</a:t>
            </a:r>
            <a:r>
              <a:rPr lang="en-US" altLang="ko-KR" dirty="0"/>
              <a:t>. </a:t>
            </a:r>
            <a:r>
              <a:rPr lang="ko-KR" altLang="en-US" dirty="0"/>
              <a:t>저는 발표자 </a:t>
            </a:r>
            <a:r>
              <a:rPr lang="ko-KR" altLang="en-US" dirty="0" err="1"/>
              <a:t>조예원입니다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CA28-81C8-4820-AA26-9A873B930A9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796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씬의</a:t>
            </a:r>
            <a:r>
              <a:rPr lang="ko-KR" altLang="en-US" dirty="0"/>
              <a:t> 흐름을 실제 화면과 함께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CA28-81C8-4820-AA26-9A873B930A9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493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게임 시연영상을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CA28-81C8-4820-AA26-9A873B930A9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072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기획 개요를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대상으로 타임 </a:t>
            </a:r>
            <a:r>
              <a:rPr lang="ko-KR" altLang="en-US" dirty="0" err="1"/>
              <a:t>킬링용으로</a:t>
            </a:r>
            <a:r>
              <a:rPr lang="ko-KR" altLang="en-US" dirty="0"/>
              <a:t> 아기자기한 게임을 하고자 하는 사람</a:t>
            </a:r>
            <a:r>
              <a:rPr lang="en-US" altLang="ko-KR" dirty="0"/>
              <a:t>, </a:t>
            </a:r>
            <a:r>
              <a:rPr lang="ko-KR" altLang="en-US" dirty="0"/>
              <a:t>게임을 통해 </a:t>
            </a:r>
            <a:r>
              <a:rPr lang="ko-KR" altLang="en-US" dirty="0" err="1"/>
              <a:t>십이간지</a:t>
            </a:r>
            <a:r>
              <a:rPr lang="ko-KR" altLang="en-US" dirty="0"/>
              <a:t> 지식을 쉽게 접하고자 하는 아이들을 선정하였고</a:t>
            </a:r>
            <a:r>
              <a:rPr lang="en-US" altLang="ko-KR" dirty="0"/>
              <a:t>, 1</a:t>
            </a:r>
            <a:r>
              <a:rPr lang="ko-KR" altLang="en-US" dirty="0"/>
              <a:t>인용 무료 모바일 게임으로 기획하였습니다</a:t>
            </a:r>
            <a:r>
              <a:rPr lang="en-US" altLang="ko-KR" dirty="0"/>
              <a:t>. </a:t>
            </a:r>
            <a:r>
              <a:rPr lang="ko-KR" altLang="en-US" dirty="0"/>
              <a:t>장르는 러닝 액션 어드벤처로 대표적인 게임으로 </a:t>
            </a:r>
            <a:r>
              <a:rPr lang="ko-KR" altLang="en-US" dirty="0" err="1"/>
              <a:t>쿠키런이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CA28-81C8-4820-AA26-9A873B930A9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7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세계관은 고양이가 </a:t>
            </a:r>
            <a:r>
              <a:rPr lang="ko-KR" altLang="en-US" dirty="0" err="1"/>
              <a:t>십이간지</a:t>
            </a:r>
            <a:r>
              <a:rPr lang="ko-KR" altLang="en-US" dirty="0"/>
              <a:t> 속 </a:t>
            </a:r>
            <a:r>
              <a:rPr lang="en-US" altLang="ko-KR" dirty="0"/>
              <a:t>12</a:t>
            </a:r>
            <a:r>
              <a:rPr lang="ko-KR" altLang="en-US" dirty="0"/>
              <a:t>마리 동물들의 무술 스승이었다는 설화를 바탕으로 고양이 스승님이 각 스테이지에 </a:t>
            </a:r>
            <a:r>
              <a:rPr lang="ko-KR" altLang="en-US" dirty="0" err="1"/>
              <a:t>뿔뿔히</a:t>
            </a:r>
            <a:r>
              <a:rPr lang="ko-KR" altLang="en-US" dirty="0"/>
              <a:t> 흩어져 있는 동물들을 무사히 </a:t>
            </a:r>
            <a:r>
              <a:rPr lang="ko-KR" altLang="en-US" dirty="0" err="1"/>
              <a:t>옥황상제님께</a:t>
            </a:r>
            <a:r>
              <a:rPr lang="ko-KR" altLang="en-US" dirty="0"/>
              <a:t> 데리고 가는 것이 게임의 목표입니다</a:t>
            </a:r>
            <a:r>
              <a:rPr lang="en-US" altLang="ko-KR" dirty="0"/>
              <a:t>. </a:t>
            </a:r>
            <a:r>
              <a:rPr lang="ko-KR" altLang="en-US" dirty="0"/>
              <a:t>기획에 따르면 총 </a:t>
            </a:r>
            <a:r>
              <a:rPr lang="en-US" altLang="ko-KR" dirty="0"/>
              <a:t>12</a:t>
            </a:r>
            <a:r>
              <a:rPr lang="ko-KR" altLang="en-US" dirty="0"/>
              <a:t>개의 스테이지로 구성되어야 하지만 실제 구현은 두 개의 스테이지로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CA28-81C8-4820-AA26-9A873B930A9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154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키보드의 업 버튼을 누르면 점프를 하며</a:t>
            </a:r>
            <a:r>
              <a:rPr lang="en-US" altLang="ko-KR" dirty="0"/>
              <a:t>, </a:t>
            </a:r>
            <a:r>
              <a:rPr lang="ko-KR" altLang="en-US" dirty="0"/>
              <a:t>적을 피하지 못할 경우 스테이지에 실패하여 스테이지를 다시 수행하게 됩니다</a:t>
            </a:r>
            <a:r>
              <a:rPr lang="en-US" altLang="ko-KR" dirty="0"/>
              <a:t>. </a:t>
            </a:r>
            <a:r>
              <a:rPr lang="ko-KR" altLang="en-US" dirty="0"/>
              <a:t>스테이지의 끝까지 살아서 문에 도착하면 스테이지 성공입니다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CA28-81C8-4820-AA26-9A873B930A9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747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시간에 따라서 생명이 감소하게 되며</a:t>
            </a:r>
            <a:r>
              <a:rPr lang="en-US" altLang="ko-KR" dirty="0"/>
              <a:t>, </a:t>
            </a:r>
            <a:r>
              <a:rPr lang="ko-KR" altLang="en-US" dirty="0"/>
              <a:t>생명이 </a:t>
            </a:r>
            <a:r>
              <a:rPr lang="en-US" altLang="ko-KR" dirty="0"/>
              <a:t>0</a:t>
            </a:r>
            <a:r>
              <a:rPr lang="ko-KR" altLang="en-US" dirty="0"/>
              <a:t>이 되면 적을 만났을 때 처럼 스테이지에 실패하게 됩니다</a:t>
            </a:r>
            <a:r>
              <a:rPr lang="en-US" altLang="ko-KR" dirty="0"/>
              <a:t>. </a:t>
            </a:r>
            <a:r>
              <a:rPr lang="ko-KR" altLang="en-US" dirty="0"/>
              <a:t>장애물에 부딪히면 생명이 </a:t>
            </a:r>
            <a:r>
              <a:rPr lang="en-US" altLang="ko-KR" dirty="0"/>
              <a:t>10</a:t>
            </a:r>
            <a:r>
              <a:rPr lang="ko-KR" altLang="en-US" dirty="0"/>
              <a:t>씩 줄게 되고</a:t>
            </a:r>
            <a:r>
              <a:rPr lang="en-US" altLang="ko-KR" dirty="0"/>
              <a:t>, </a:t>
            </a:r>
            <a:r>
              <a:rPr lang="ko-KR" altLang="en-US" dirty="0"/>
              <a:t>음식을 섭취하게 되면 생명이 </a:t>
            </a:r>
            <a:r>
              <a:rPr lang="en-US" altLang="ko-KR" dirty="0"/>
              <a:t>1</a:t>
            </a:r>
            <a:r>
              <a:rPr lang="ko-KR" altLang="en-US" dirty="0"/>
              <a:t>씩 증가하게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CA28-81C8-4820-AA26-9A873B930A9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738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씬의</a:t>
            </a:r>
            <a:r>
              <a:rPr lang="ko-KR" altLang="en-US" dirty="0"/>
              <a:t> 흐름을 실제 화면과 함께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CA28-81C8-4820-AA26-9A873B930A9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123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타이틀 화면 버튼을 누르면 게임의 세계관에 대해 소개해주는 </a:t>
            </a:r>
            <a:r>
              <a:rPr lang="ko-KR" altLang="en-US" dirty="0" err="1"/>
              <a:t>씬이</a:t>
            </a:r>
            <a:r>
              <a:rPr lang="ko-KR" altLang="en-US" dirty="0"/>
              <a:t>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후 스페이스 바를 누르면 게임을 위한 스테이지로 이동하게 되며</a:t>
            </a:r>
            <a:r>
              <a:rPr lang="en-US" altLang="ko-KR" dirty="0"/>
              <a:t>, </a:t>
            </a:r>
            <a:r>
              <a:rPr lang="ko-KR" altLang="en-US" dirty="0"/>
              <a:t>저희가 구현한 스테이지는 용과 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게임을 실행하기 전 각 동물 띠에 관한 짧은 이야기를 소개해줍니다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CA28-81C8-4820-AA26-9A873B930A9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678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게임을 시작하면 이전 스테이지에서 성공한 동물과 함께 해당 스테이지의 동물이 고양이 스승님을 따라오고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장애물에 부딪혔을 경우 빨간색 패널이 </a:t>
            </a:r>
            <a:r>
              <a:rPr lang="en-US" altLang="ko-KR" dirty="0"/>
              <a:t>0.5</a:t>
            </a:r>
            <a:r>
              <a:rPr lang="ko-KR" altLang="en-US" dirty="0"/>
              <a:t>초간 뜨며 생명이 감소합니다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CA28-81C8-4820-AA26-9A873B930A9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348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적과 부딪혔을 때나 생명이 </a:t>
            </a:r>
            <a:r>
              <a:rPr lang="en-US" altLang="ko-KR" dirty="0"/>
              <a:t>0</a:t>
            </a:r>
            <a:r>
              <a:rPr lang="ko-KR" altLang="en-US" dirty="0"/>
              <a:t>이 </a:t>
            </a:r>
            <a:r>
              <a:rPr lang="ko-KR" altLang="en-US" dirty="0" err="1"/>
              <a:t>됐을</a:t>
            </a:r>
            <a:r>
              <a:rPr lang="ko-KR" altLang="en-US" dirty="0"/>
              <a:t> 때는 스테이지에 실패하게 되며 다시 시작할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무사히 문까지 도착하면 스테이지를 성공하게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스테이지를 성공했을 때의 </a:t>
            </a:r>
            <a:r>
              <a:rPr lang="en-US" altLang="ko-KR" dirty="0"/>
              <a:t>Clear </a:t>
            </a:r>
            <a:r>
              <a:rPr lang="ko-KR" altLang="en-US" dirty="0" err="1"/>
              <a:t>씬입니다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CA28-81C8-4820-AA26-9A873B930A9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311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A6DD6-7F46-471A-9F4A-68E19442D072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059CB-3BC0-49ED-8A7C-5007076C1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083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A6DD6-7F46-471A-9F4A-68E19442D072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059CB-3BC0-49ED-8A7C-5007076C1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45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A6DD6-7F46-471A-9F4A-68E19442D072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059CB-3BC0-49ED-8A7C-5007076C1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55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A6DD6-7F46-471A-9F4A-68E19442D072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059CB-3BC0-49ED-8A7C-5007076C1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095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A6DD6-7F46-471A-9F4A-68E19442D072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059CB-3BC0-49ED-8A7C-5007076C1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33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A6DD6-7F46-471A-9F4A-68E19442D072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059CB-3BC0-49ED-8A7C-5007076C1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439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A6DD6-7F46-471A-9F4A-68E19442D072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059CB-3BC0-49ED-8A7C-5007076C1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575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A6DD6-7F46-471A-9F4A-68E19442D072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059CB-3BC0-49ED-8A7C-5007076C1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493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A6DD6-7F46-471A-9F4A-68E19442D072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059CB-3BC0-49ED-8A7C-5007076C1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94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A6DD6-7F46-471A-9F4A-68E19442D072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059CB-3BC0-49ED-8A7C-5007076C1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962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A6DD6-7F46-471A-9F4A-68E19442D072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059CB-3BC0-49ED-8A7C-5007076C1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127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A6DD6-7F46-471A-9F4A-68E19442D072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059CB-3BC0-49ED-8A7C-5007076C1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8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9.png"/><Relationship Id="rId4" Type="http://schemas.microsoft.com/office/2007/relationships/hdphoto" Target="../media/hdphoto7.wdp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3.png"/><Relationship Id="rId4" Type="http://schemas.microsoft.com/office/2007/relationships/hdphoto" Target="../media/hdphoto10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19.png"/><Relationship Id="rId18" Type="http://schemas.microsoft.com/office/2007/relationships/hdphoto" Target="../media/hdphoto19.wdp"/><Relationship Id="rId26" Type="http://schemas.microsoft.com/office/2007/relationships/hdphoto" Target="../media/hdphoto23.wdp"/><Relationship Id="rId3" Type="http://schemas.openxmlformats.org/officeDocument/2006/relationships/image" Target="../media/image14.png"/><Relationship Id="rId21" Type="http://schemas.openxmlformats.org/officeDocument/2006/relationships/image" Target="../media/image23.png"/><Relationship Id="rId7" Type="http://schemas.openxmlformats.org/officeDocument/2006/relationships/image" Target="../media/image16.png"/><Relationship Id="rId12" Type="http://schemas.microsoft.com/office/2007/relationships/hdphoto" Target="../media/hdphoto16.wdp"/><Relationship Id="rId17" Type="http://schemas.openxmlformats.org/officeDocument/2006/relationships/image" Target="../media/image21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microsoft.com/office/2007/relationships/hdphoto" Target="../media/hdphoto18.wdp"/><Relationship Id="rId20" Type="http://schemas.microsoft.com/office/2007/relationships/hdphoto" Target="../media/hdphoto20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18.png"/><Relationship Id="rId24" Type="http://schemas.microsoft.com/office/2007/relationships/hdphoto" Target="../media/hdphoto22.wdp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23" Type="http://schemas.openxmlformats.org/officeDocument/2006/relationships/image" Target="../media/image24.png"/><Relationship Id="rId28" Type="http://schemas.microsoft.com/office/2007/relationships/hdphoto" Target="../media/hdphoto24.wdp"/><Relationship Id="rId10" Type="http://schemas.microsoft.com/office/2007/relationships/hdphoto" Target="../media/hdphoto15.wdp"/><Relationship Id="rId19" Type="http://schemas.openxmlformats.org/officeDocument/2006/relationships/image" Target="../media/image22.png"/><Relationship Id="rId4" Type="http://schemas.microsoft.com/office/2007/relationships/hdphoto" Target="../media/hdphoto12.wdp"/><Relationship Id="rId9" Type="http://schemas.openxmlformats.org/officeDocument/2006/relationships/image" Target="../media/image17.png"/><Relationship Id="rId14" Type="http://schemas.microsoft.com/office/2007/relationships/hdphoto" Target="../media/hdphoto17.wdp"/><Relationship Id="rId22" Type="http://schemas.microsoft.com/office/2007/relationships/hdphoto" Target="../media/hdphoto21.wdp"/><Relationship Id="rId27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788C85-FDCF-4AD9-B530-E462CFF0D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"/>
          <a:stretch/>
        </p:blipFill>
        <p:spPr>
          <a:xfrm>
            <a:off x="0" y="0"/>
            <a:ext cx="1218247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7A0536-1EFA-446C-A8F8-D9B8A2D19B83}"/>
              </a:ext>
            </a:extLst>
          </p:cNvPr>
          <p:cNvSpPr txBox="1"/>
          <p:nvPr/>
        </p:nvSpPr>
        <p:spPr>
          <a:xfrm>
            <a:off x="4229099" y="511759"/>
            <a:ext cx="4613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가상현실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79F3E-7A89-4A85-989C-8211718BDA95}"/>
              </a:ext>
            </a:extLst>
          </p:cNvPr>
          <p:cNvSpPr txBox="1"/>
          <p:nvPr/>
        </p:nvSpPr>
        <p:spPr>
          <a:xfrm>
            <a:off x="9510943" y="4075039"/>
            <a:ext cx="2681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신혜란</a:t>
            </a:r>
            <a:r>
              <a:rPr lang="ko-KR" altLang="en-US" sz="2800" dirty="0">
                <a:solidFill>
                  <a:schemeClr val="bg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1611821</a:t>
            </a:r>
          </a:p>
          <a:p>
            <a:r>
              <a:rPr lang="ko-KR" altLang="en-US" sz="2800" dirty="0" err="1">
                <a:solidFill>
                  <a:schemeClr val="bg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조예원</a:t>
            </a:r>
            <a:r>
              <a:rPr lang="ko-KR" altLang="en-US" sz="2800" dirty="0">
                <a:solidFill>
                  <a:schemeClr val="bg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1610971</a:t>
            </a:r>
          </a:p>
        </p:txBody>
      </p:sp>
      <p:pic>
        <p:nvPicPr>
          <p:cNvPr id="1026" name="Picture 2" descr="ê°ìíì¤ ìì´ì½ pngì ëí ì´ë¯¸ì§ ê²ìê²°ê³¼">
            <a:extLst>
              <a:ext uri="{FF2B5EF4-FFF2-40B4-BE49-F238E27FC236}">
                <a16:creationId xmlns:a16="http://schemas.microsoft.com/office/drawing/2014/main" id="{AA4226F2-2615-45B3-9A5A-18E015C73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97" b="94937" l="9390" r="89202">
                        <a14:foregroundMark x1="37089" y1="8017" x2="37089" y2="8017"/>
                        <a14:foregroundMark x1="33803" y1="4641" x2="33803" y2="4641"/>
                        <a14:foregroundMark x1="30986" y1="87342" x2="30986" y2="87342"/>
                        <a14:foregroundMark x1="69014" y1="85654" x2="69014" y2="85654"/>
                        <a14:foregroundMark x1="30986" y1="80591" x2="30986" y2="80591"/>
                        <a14:foregroundMark x1="48826" y1="92405" x2="48826" y2="92405"/>
                        <a14:foregroundMark x1="53521" y1="94937" x2="53521" y2="9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315" y="261125"/>
            <a:ext cx="1265087" cy="140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45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2896FED8-7CC4-4EDF-A8DC-04EC93EB7FCB}"/>
              </a:ext>
            </a:extLst>
          </p:cNvPr>
          <p:cNvSpPr/>
          <p:nvPr/>
        </p:nvSpPr>
        <p:spPr>
          <a:xfrm>
            <a:off x="2826151" y="1760183"/>
            <a:ext cx="6539697" cy="3337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58F4F8-DF4C-410E-8F06-C428150B9A01}"/>
              </a:ext>
            </a:extLst>
          </p:cNvPr>
          <p:cNvSpPr txBox="1"/>
          <p:nvPr/>
        </p:nvSpPr>
        <p:spPr>
          <a:xfrm>
            <a:off x="4016929" y="2826619"/>
            <a:ext cx="66233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시연 영상</a:t>
            </a:r>
            <a:endParaRPr lang="ko-KR" altLang="en-US" sz="8800" dirty="0">
              <a:solidFill>
                <a:schemeClr val="bg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712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게임시연영상2">
            <a:hlinkClick r:id="" action="ppaction://media"/>
            <a:extLst>
              <a:ext uri="{FF2B5EF4-FFF2-40B4-BE49-F238E27FC236}">
                <a16:creationId xmlns:a16="http://schemas.microsoft.com/office/drawing/2014/main" id="{C6AB4E54-3853-4CDD-BCAA-EF2F6E0D49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2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게임시연영상1">
            <a:hlinkClick r:id="" action="ppaction://media"/>
            <a:extLst>
              <a:ext uri="{FF2B5EF4-FFF2-40B4-BE49-F238E27FC236}">
                <a16:creationId xmlns:a16="http://schemas.microsoft.com/office/drawing/2014/main" id="{34AFBBC9-F848-4907-B4F5-1DB5CB1906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122234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5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2896FED8-7CC4-4EDF-A8DC-04EC93EB7FCB}"/>
              </a:ext>
            </a:extLst>
          </p:cNvPr>
          <p:cNvSpPr/>
          <p:nvPr/>
        </p:nvSpPr>
        <p:spPr>
          <a:xfrm>
            <a:off x="2689242" y="-1573451"/>
            <a:ext cx="6539697" cy="3337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E25544-5603-4AEC-B62B-EBB768E8F9A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88" b="95313" l="3529" r="91765">
                        <a14:foregroundMark x1="27843" y1="26172" x2="27843" y2="26172"/>
                        <a14:foregroundMark x1="49020" y1="8984" x2="49020" y2="8984"/>
                        <a14:foregroundMark x1="59608" y1="9375" x2="59608" y2="9375"/>
                        <a14:foregroundMark x1="51765" y1="91016" x2="51765" y2="91016"/>
                        <a14:foregroundMark x1="5882" y1="47266" x2="5882" y2="47266"/>
                        <a14:foregroundMark x1="49020" y1="5078" x2="49020" y2="5078"/>
                        <a14:foregroundMark x1="91765" y1="45703" x2="91765" y2="45703"/>
                        <a14:foregroundMark x1="51373" y1="95313" x2="51373" y2="95313"/>
                        <a14:foregroundMark x1="3529" y1="50781" x2="3529" y2="50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8588" y="4947313"/>
            <a:ext cx="1138565" cy="11430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E0DA25-8E4D-4AB4-A4A6-12B7AF667DA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3956" y1="27574" x2="54212" y2="283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372" y="3280421"/>
            <a:ext cx="1151327" cy="11471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D9EDA7-4946-48A0-8984-792FCC07432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80" b="94891" l="10000" r="90000">
                        <a14:foregroundMark x1="46296" y1="8759" x2="46296" y2="8759"/>
                        <a14:foregroundMark x1="51852" y1="12044" x2="71852" y2="10584"/>
                        <a14:foregroundMark x1="71852" y1="10584" x2="53333" y2="6934"/>
                        <a14:foregroundMark x1="53333" y1="6934" x2="35556" y2="10584"/>
                        <a14:foregroundMark x1="50370" y1="10584" x2="32963" y2="9854"/>
                        <a14:foregroundMark x1="34444" y1="5839" x2="25926" y2="27737"/>
                        <a14:foregroundMark x1="25926" y1="27737" x2="30370" y2="72263"/>
                        <a14:foregroundMark x1="30370" y1="72263" x2="44815" y2="87956"/>
                        <a14:foregroundMark x1="44815" y1="87956" x2="62963" y2="82117"/>
                        <a14:foregroundMark x1="62963" y1="82117" x2="79259" y2="68978"/>
                        <a14:foregroundMark x1="79259" y1="68978" x2="76667" y2="47445"/>
                        <a14:foregroundMark x1="76667" y1="47445" x2="68889" y2="33577"/>
                        <a14:foregroundMark x1="33704" y1="22993" x2="52593" y2="61679"/>
                        <a14:foregroundMark x1="52593" y1="61679" x2="72593" y2="51095"/>
                        <a14:foregroundMark x1="72593" y1="51095" x2="68519" y2="34672"/>
                        <a14:foregroundMark x1="73333" y1="83942" x2="52963" y2="90876"/>
                        <a14:foregroundMark x1="52963" y1="90876" x2="33704" y2="79927"/>
                        <a14:foregroundMark x1="33704" y1="79927" x2="25926" y2="46715"/>
                        <a14:foregroundMark x1="61481" y1="94891" x2="61481" y2="94891"/>
                        <a14:foregroundMark x1="72963" y1="74453" x2="65185" y2="55474"/>
                        <a14:foregroundMark x1="65185" y1="55474" x2="60370" y2="21898"/>
                        <a14:foregroundMark x1="45185" y1="72628" x2="52222" y2="18248"/>
                        <a14:foregroundMark x1="40741" y1="4380" x2="40741" y2="43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638" y="4934636"/>
            <a:ext cx="1151327" cy="11683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925C27-FEBA-4291-9687-ED8A95127B5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55" b="90545" l="7801" r="89362">
                        <a14:foregroundMark x1="8156" y1="43273" x2="8156" y2="43273"/>
                        <a14:foregroundMark x1="50709" y1="22545" x2="51418" y2="31636"/>
                        <a14:foregroundMark x1="46809" y1="90545" x2="46809" y2="90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09177" y="4889820"/>
            <a:ext cx="1290038" cy="12580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F05C61-6C07-4B2F-9D65-1C77A8F7DAF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96" b="89796" l="2807" r="89825">
                        <a14:foregroundMark x1="25965" y1="33061" x2="31579" y2="33878"/>
                        <a14:foregroundMark x1="70175" y1="35918" x2="70175" y2="35918"/>
                        <a14:foregroundMark x1="83509" y1="78367" x2="82807" y2="80000"/>
                        <a14:foregroundMark x1="7719" y1="81224" x2="7719" y2="81224"/>
                        <a14:foregroundMark x1="2807" y1="82857" x2="2807" y2="820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035" y="1426542"/>
            <a:ext cx="1234003" cy="1060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58F4F8-DF4C-410E-8F06-C428150B9A01}"/>
              </a:ext>
            </a:extLst>
          </p:cNvPr>
          <p:cNvSpPr txBox="1"/>
          <p:nvPr/>
        </p:nvSpPr>
        <p:spPr>
          <a:xfrm>
            <a:off x="3874876" y="49442"/>
            <a:ext cx="51243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기획 개요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612FCD-DF96-4A64-BC6E-B898BD2E0CE0}"/>
              </a:ext>
            </a:extLst>
          </p:cNvPr>
          <p:cNvSpPr txBox="1"/>
          <p:nvPr/>
        </p:nvSpPr>
        <p:spPr>
          <a:xfrm>
            <a:off x="619035" y="1722070"/>
            <a:ext cx="70631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                      </a:t>
            </a:r>
            <a:r>
              <a:rPr lang="ko-KR" altLang="en-US" sz="2800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대상</a:t>
            </a:r>
            <a:endParaRPr lang="en-US" altLang="ko-KR" sz="2800" dirty="0">
              <a:solidFill>
                <a:schemeClr val="bg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타임 </a:t>
            </a:r>
            <a:r>
              <a:rPr lang="ko-KR" altLang="en-US" dirty="0" err="1">
                <a:solidFill>
                  <a:schemeClr val="bg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킬링용으로</a:t>
            </a:r>
            <a:r>
              <a:rPr lang="ko-KR" altLang="en-US" dirty="0">
                <a:solidFill>
                  <a:schemeClr val="bg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아기자기한 게임을 하고자 하는 사람</a:t>
            </a:r>
            <a:endParaRPr lang="en-US" altLang="ko-KR" dirty="0">
              <a:solidFill>
                <a:schemeClr val="bg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게임을 통해 </a:t>
            </a:r>
            <a:r>
              <a:rPr lang="ko-KR" altLang="en-US" dirty="0" err="1">
                <a:solidFill>
                  <a:schemeClr val="bg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십이간지</a:t>
            </a:r>
            <a:r>
              <a:rPr lang="ko-KR" altLang="en-US" dirty="0">
                <a:solidFill>
                  <a:schemeClr val="bg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지식을 쉽게 접하고자 하는 아이들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998104-2359-44EA-8E1D-C0F2DE709090}"/>
              </a:ext>
            </a:extLst>
          </p:cNvPr>
          <p:cNvSpPr txBox="1"/>
          <p:nvPr/>
        </p:nvSpPr>
        <p:spPr>
          <a:xfrm>
            <a:off x="939896" y="3557376"/>
            <a:ext cx="34986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       </a:t>
            </a:r>
            <a:r>
              <a:rPr lang="ko-KR" altLang="en-US" sz="2800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대상 인원 </a:t>
            </a:r>
            <a:r>
              <a:rPr lang="en-US" altLang="ko-KR" sz="2800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인용</a:t>
            </a:r>
            <a:endParaRPr lang="en-US" altLang="ko-KR" dirty="0">
              <a:solidFill>
                <a:schemeClr val="bg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6A8B84-3387-4246-AFB5-DCF4C580C8ED}"/>
              </a:ext>
            </a:extLst>
          </p:cNvPr>
          <p:cNvSpPr txBox="1"/>
          <p:nvPr/>
        </p:nvSpPr>
        <p:spPr>
          <a:xfrm>
            <a:off x="1798965" y="5034757"/>
            <a:ext cx="13999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하드웨어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endParaRPr lang="en-US" altLang="ko-KR" sz="3600" dirty="0">
              <a:solidFill>
                <a:schemeClr val="bg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모바일 폰</a:t>
            </a:r>
            <a:endParaRPr lang="en-US" altLang="ko-KR" dirty="0">
              <a:solidFill>
                <a:schemeClr val="bg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0A9F23-DC37-4ED5-AF58-80E0CE4BFAE7}"/>
              </a:ext>
            </a:extLst>
          </p:cNvPr>
          <p:cNvSpPr txBox="1"/>
          <p:nvPr/>
        </p:nvSpPr>
        <p:spPr>
          <a:xfrm>
            <a:off x="5700891" y="5034756"/>
            <a:ext cx="223184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가격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무료</a:t>
            </a:r>
            <a:endParaRPr lang="en-US" altLang="ko-KR" dirty="0">
              <a:solidFill>
                <a:schemeClr val="bg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C6C03-AABC-4186-B846-68006CA8BE8D}"/>
              </a:ext>
            </a:extLst>
          </p:cNvPr>
          <p:cNvSpPr txBox="1"/>
          <p:nvPr/>
        </p:nvSpPr>
        <p:spPr>
          <a:xfrm>
            <a:off x="9109141" y="4947313"/>
            <a:ext cx="74502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장르 </a:t>
            </a:r>
            <a:r>
              <a:rPr lang="en-US" altLang="ko-KR" sz="2800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endParaRPr lang="en-US" altLang="ko-KR" sz="3200" dirty="0">
              <a:solidFill>
                <a:schemeClr val="bg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러닝 액션 어드벤처</a:t>
            </a:r>
            <a:endParaRPr lang="en-US" altLang="ko-KR" dirty="0">
              <a:solidFill>
                <a:schemeClr val="bg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346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2896FED8-7CC4-4EDF-A8DC-04EC93EB7FCB}"/>
              </a:ext>
            </a:extLst>
          </p:cNvPr>
          <p:cNvSpPr/>
          <p:nvPr/>
        </p:nvSpPr>
        <p:spPr>
          <a:xfrm>
            <a:off x="2689242" y="-1573451"/>
            <a:ext cx="6539697" cy="3337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58F4F8-DF4C-410E-8F06-C428150B9A01}"/>
              </a:ext>
            </a:extLst>
          </p:cNvPr>
          <p:cNvSpPr txBox="1"/>
          <p:nvPr/>
        </p:nvSpPr>
        <p:spPr>
          <a:xfrm>
            <a:off x="4453609" y="49442"/>
            <a:ext cx="51243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세계관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7F44050-6BF0-4394-8227-59C31F877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768" y1="23689" x2="42454" y2="23301"/>
                        <a14:foregroundMark x1="42454" y1="23301" x2="55375" y2="23301"/>
                        <a14:foregroundMark x1="55375" y1="23301" x2="56135" y2="23689"/>
                      </a14:backgroundRemoval>
                    </a14:imgEffect>
                  </a14:imgLayer>
                </a14:imgProps>
              </a:ext>
            </a:extLst>
          </a:blip>
          <a:srcRect l="21010" t="8220" r="22310" b="12765"/>
          <a:stretch/>
        </p:blipFill>
        <p:spPr>
          <a:xfrm>
            <a:off x="194085" y="1764182"/>
            <a:ext cx="6289740" cy="49029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AE15C7-5BE5-4B05-ACE0-7220CAF44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55" b="85097" l="3073" r="27653">
                        <a14:foregroundMark x1="19089" y1="53204" x2="19631" y2="65049"/>
                        <a14:foregroundMark x1="19631" y1="65049" x2="19631" y2="59417"/>
                        <a14:foregroundMark x1="17028" y1="57670" x2="19306" y2="60000"/>
                        <a14:foregroundMark x1="21041" y1="57476" x2="21041" y2="57476"/>
                        <a14:foregroundMark x1="27332" y1="62524" x2="27332" y2="62524"/>
                        <a14:backgroundMark x1="12907" y1="39029" x2="13124" y2="38252"/>
                        <a14:backgroundMark x1="5531" y1="51262" x2="5531" y2="51262"/>
                        <a14:backgroundMark x1="24620" y1="46796" x2="24620" y2="46796"/>
                      </a14:backgroundRemoval>
                    </a14:imgEffect>
                  </a14:imgLayer>
                </a14:imgProps>
              </a:ext>
            </a:extLst>
          </a:blip>
          <a:srcRect r="69274" b="5448"/>
          <a:stretch/>
        </p:blipFill>
        <p:spPr>
          <a:xfrm>
            <a:off x="9692014" y="1048249"/>
            <a:ext cx="2282039" cy="39224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E4761F-249B-4AF0-BBB7-9B70EE8E78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323" b="85493" l="65264" r="83387">
                        <a14:foregroundMark x1="83279" y1="58607" x2="83279" y2="58607"/>
                        <a14:foregroundMark x1="75405" y1="85493" x2="75405" y2="85493"/>
                      </a14:backgroundRemoval>
                    </a14:imgEffect>
                  </a14:imgLayer>
                </a14:imgProps>
              </a:ext>
            </a:extLst>
          </a:blip>
          <a:srcRect l="63090" t="45204" r="14295" b="11699"/>
          <a:stretch/>
        </p:blipFill>
        <p:spPr>
          <a:xfrm>
            <a:off x="6313406" y="2497151"/>
            <a:ext cx="3474970" cy="36931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21AC46D-EC00-498A-A2B6-3D3321BBCC3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234" b="92804" l="69610" r="96623">
                        <a14:backgroundMark x1="68221" y1="41359" x2="69523" y2="43883"/>
                        <a14:backgroundMark x1="69631" y1="43301" x2="72017" y2="40777"/>
                        <a14:backgroundMark x1="71258" y1="42913" x2="72668" y2="40971"/>
                      </a14:backgroundRemoval>
                    </a14:imgEffect>
                  </a14:imgLayer>
                </a14:imgProps>
              </a:ext>
            </a:extLst>
          </a:blip>
          <a:srcRect l="66233" t="28038"/>
          <a:stretch/>
        </p:blipFill>
        <p:spPr>
          <a:xfrm>
            <a:off x="9228939" y="3937924"/>
            <a:ext cx="2507858" cy="298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89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2896FED8-7CC4-4EDF-A8DC-04EC93EB7FCB}"/>
              </a:ext>
            </a:extLst>
          </p:cNvPr>
          <p:cNvSpPr/>
          <p:nvPr/>
        </p:nvSpPr>
        <p:spPr>
          <a:xfrm>
            <a:off x="2689242" y="-1573451"/>
            <a:ext cx="6539697" cy="3337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58F4F8-DF4C-410E-8F06-C428150B9A01}"/>
              </a:ext>
            </a:extLst>
          </p:cNvPr>
          <p:cNvSpPr txBox="1"/>
          <p:nvPr/>
        </p:nvSpPr>
        <p:spPr>
          <a:xfrm>
            <a:off x="3715150" y="-33595"/>
            <a:ext cx="51243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게임 규칙</a:t>
            </a:r>
            <a:endParaRPr lang="ko-KR" altLang="en-US" sz="8800" dirty="0">
              <a:solidFill>
                <a:schemeClr val="bg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F4165B7-2A6A-40B3-A7FB-F9A9C35EB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9" b="89716" l="8682" r="89711">
                        <a14:foregroundMark x1="8682" y1="49291" x2="8682" y2="49291"/>
                        <a14:backgroundMark x1="89389" y1="37234" x2="77492" y2="24113"/>
                        <a14:backgroundMark x1="77492" y1="24113" x2="61093" y2="18085"/>
                        <a14:backgroundMark x1="61093" y1="18085" x2="77814" y2="13830"/>
                        <a14:backgroundMark x1="77814" y1="13830" x2="83280" y2="13830"/>
                        <a14:backgroundMark x1="49518" y1="15248" x2="49518" y2="15248"/>
                        <a14:backgroundMark x1="44051" y1="15248" x2="44051" y2="15248"/>
                        <a14:backgroundMark x1="50161" y1="15603" x2="50161" y2="15603"/>
                        <a14:backgroundMark x1="53055" y1="16667" x2="53055" y2="16667"/>
                        <a14:backgroundMark x1="72347" y1="38298" x2="62701" y2="33333"/>
                        <a14:backgroundMark x1="87138" y1="37943" x2="65273" y2="27305"/>
                        <a14:backgroundMark x1="48875" y1="15248" x2="48875" y2="15248"/>
                        <a14:backgroundMark x1="37299" y1="38652" x2="37299" y2="38652"/>
                        <a14:backgroundMark x1="59486" y1="26596" x2="59486" y2="26596"/>
                        <a14:backgroundMark x1="72669" y1="71631" x2="72669" y2="716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81949">
            <a:off x="-15677" y="3662833"/>
            <a:ext cx="2976113" cy="2698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A71E14-7FC2-4999-8A4D-271A8A7478C9}"/>
              </a:ext>
            </a:extLst>
          </p:cNvPr>
          <p:cNvSpPr txBox="1"/>
          <p:nvPr/>
        </p:nvSpPr>
        <p:spPr>
          <a:xfrm>
            <a:off x="1598294" y="2507878"/>
            <a:ext cx="46173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키보드 </a:t>
            </a:r>
            <a:r>
              <a:rPr lang="en-US" altLang="ko-KR" sz="25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UP </a:t>
            </a:r>
            <a:r>
              <a:rPr lang="ko-KR" altLang="en-US" sz="25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버튼으로 점프</a:t>
            </a:r>
            <a:endParaRPr lang="en-US" altLang="ko-KR" sz="25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1F3A58B-AB0A-4573-9A1B-154FDE292AF5}"/>
              </a:ext>
            </a:extLst>
          </p:cNvPr>
          <p:cNvSpPr/>
          <p:nvPr/>
        </p:nvSpPr>
        <p:spPr>
          <a:xfrm rot="16200000">
            <a:off x="428202" y="2043663"/>
            <a:ext cx="1038868" cy="8738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99EF6-F4B6-43EF-8FD1-94A39F98AF02}"/>
              </a:ext>
            </a:extLst>
          </p:cNvPr>
          <p:cNvSpPr txBox="1"/>
          <p:nvPr/>
        </p:nvSpPr>
        <p:spPr>
          <a:xfrm>
            <a:off x="2454063" y="5438736"/>
            <a:ext cx="44560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적을 피하지 못하면 스테이지 실패</a:t>
            </a:r>
          </a:p>
          <a:p>
            <a:endParaRPr lang="ko-KR" altLang="en-US" sz="25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81FC9FB-22AE-4D35-A277-8C22B70100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7" b="98073" l="9836" r="99344">
                        <a14:foregroundMark x1="81858" y1="36224" x2="83497" y2="72640"/>
                        <a14:foregroundMark x1="87869" y1="66281" x2="94645" y2="84971"/>
                        <a14:foregroundMark x1="94645" y1="84971" x2="94973" y2="86898"/>
                        <a14:foregroundMark x1="97377" y1="77649" x2="99344" y2="97495"/>
                        <a14:foregroundMark x1="99344" y1="97495" x2="97377" y2="98073"/>
                        <a14:backgroundMark x1="48634" y1="77264" x2="36503" y2="46243"/>
                        <a14:backgroundMark x1="36503" y1="46243" x2="8634" y2="12717"/>
                        <a14:backgroundMark x1="57049" y1="66281" x2="64372" y2="52794"/>
                        <a14:backgroundMark x1="98142" y1="64740" x2="98142" y2="64740"/>
                      </a14:backgroundRemoval>
                    </a14:imgEffect>
                  </a14:imgLayer>
                </a14:imgProps>
              </a:ext>
            </a:extLst>
          </a:blip>
          <a:srcRect l="69140" t="12626"/>
          <a:stretch/>
        </p:blipFill>
        <p:spPr>
          <a:xfrm>
            <a:off x="9431855" y="1801820"/>
            <a:ext cx="2018937" cy="324227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87754C-789D-428D-94D6-02F5B67F4158}"/>
              </a:ext>
            </a:extLst>
          </p:cNvPr>
          <p:cNvSpPr txBox="1"/>
          <p:nvPr/>
        </p:nvSpPr>
        <p:spPr>
          <a:xfrm>
            <a:off x="5901216" y="3728628"/>
            <a:ext cx="42363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문에 도착하면 스테이지 성공</a:t>
            </a:r>
            <a:endParaRPr lang="en-US" altLang="ko-KR" sz="25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49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78E61F87-F412-49FB-AE0E-05F27CF609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478" t="16130" r="23750" b="25401"/>
          <a:stretch/>
        </p:blipFill>
        <p:spPr>
          <a:xfrm>
            <a:off x="7426899" y="3480284"/>
            <a:ext cx="1679110" cy="12737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D449E7-6750-4735-A27B-51714ADF4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038" y="2788091"/>
            <a:ext cx="3248025" cy="350520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2896FED8-7CC4-4EDF-A8DC-04EC93EB7FCB}"/>
              </a:ext>
            </a:extLst>
          </p:cNvPr>
          <p:cNvSpPr/>
          <p:nvPr/>
        </p:nvSpPr>
        <p:spPr>
          <a:xfrm>
            <a:off x="2689242" y="-1573451"/>
            <a:ext cx="6539697" cy="3337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58F4F8-DF4C-410E-8F06-C428150B9A01}"/>
              </a:ext>
            </a:extLst>
          </p:cNvPr>
          <p:cNvSpPr txBox="1"/>
          <p:nvPr/>
        </p:nvSpPr>
        <p:spPr>
          <a:xfrm>
            <a:off x="3715150" y="-33595"/>
            <a:ext cx="51243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게임 규칙</a:t>
            </a:r>
            <a:endParaRPr lang="ko-KR" altLang="en-US" sz="8800" dirty="0">
              <a:solidFill>
                <a:schemeClr val="bg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104AEE-B389-4496-8A75-656DEEBD9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82569" y1="41429" x2="82569" y2="41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3382" y="4963560"/>
            <a:ext cx="2076450" cy="2000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CB4439-D878-42BB-86D3-EBB855353F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62570" y1="20290" x2="62570" y2="20290"/>
                        <a14:backgroundMark x1="58101" y1="21014" x2="58101" y2="21014"/>
                        <a14:backgroundMark x1="68156" y1="32609" x2="68156" y2="32609"/>
                        <a14:backgroundMark x1="64525" y1="38768" x2="70670" y2="32609"/>
                        <a14:backgroundMark x1="55587" y1="21739" x2="58101" y2="246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9740" y="4943851"/>
            <a:ext cx="2543275" cy="19607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77F551-0412-4232-89B3-7CFAABD41D1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81579" y1="21630" x2="86124" y2="53292"/>
                        <a14:backgroundMark x1="76077" y1="15987" x2="77033" y2="61755"/>
                        <a14:backgroundMark x1="72249" y1="30408" x2="74641" y2="46708"/>
                        <a14:backgroundMark x1="74641" y1="46708" x2="74163" y2="53292"/>
                        <a14:backgroundMark x1="72010" y1="46395" x2="72010" y2="44828"/>
                        <a14:backgroundMark x1="71053" y1="44201" x2="71053" y2="44201"/>
                      </a14:backgroundRemoval>
                    </a14:imgEffect>
                  </a14:imgLayer>
                </a14:imgProps>
              </a:ext>
            </a:extLst>
          </a:blip>
          <a:srcRect l="19599" t="16843" r="25759" b="12740"/>
          <a:stretch/>
        </p:blipFill>
        <p:spPr>
          <a:xfrm>
            <a:off x="8535154" y="3651689"/>
            <a:ext cx="1620468" cy="15936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D0CA6C0-4EEA-4CD5-AEFC-C4818A2B90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75000" y1="51515" x2="75000" y2="51515"/>
                        <a14:backgroundMark x1="59375" y1="43939" x2="59375" y2="43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7131">
            <a:off x="2206897" y="3710339"/>
            <a:ext cx="2852750" cy="196126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193DD75-A0A0-4ABC-AE5F-D7EA5F6D61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62972" y1="24397" x2="38791" y2="21984"/>
                        <a14:backgroundMark x1="14106" y1="24397" x2="14106" y2="24397"/>
                        <a14:backgroundMark x1="17380" y1="21448" x2="17380" y2="21448"/>
                        <a14:backgroundMark x1="71537" y1="14209" x2="78841" y2="26542"/>
                        <a14:backgroundMark x1="76322" y1="27614" x2="76322" y2="276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795" y="4608617"/>
            <a:ext cx="2695750" cy="253278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C0766C8-D21C-4D82-A0C9-4E74EF37271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31046" y1="27950" x2="31046" y2="27950"/>
                        <a14:backgroundMark x1="44771" y1="32298" x2="44771" y2="32298"/>
                        <a14:backgroundMark x1="45752" y1="34161" x2="45752" y2="34161"/>
                      </a14:backgroundRemoval>
                    </a14:imgEffect>
                  </a14:imgLayer>
                </a14:imgProps>
              </a:ext>
            </a:extLst>
          </a:blip>
          <a:srcRect l="18418" t="18890" r="28092" b="22839"/>
          <a:stretch/>
        </p:blipFill>
        <p:spPr>
          <a:xfrm>
            <a:off x="8738230" y="4784069"/>
            <a:ext cx="1338251" cy="153407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62078EB-406C-4627-81B7-2BA7546C227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829" t="18189" r="17566" b="11204"/>
          <a:stretch/>
        </p:blipFill>
        <p:spPr>
          <a:xfrm>
            <a:off x="9997624" y="3797320"/>
            <a:ext cx="1338250" cy="137315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A185A43-C4CC-411E-8748-E75308A5D43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413" t="11465" r="17843" b="15084"/>
          <a:stretch/>
        </p:blipFill>
        <p:spPr>
          <a:xfrm>
            <a:off x="6654496" y="4104172"/>
            <a:ext cx="1201261" cy="17910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74127F-0D5C-4123-866F-2FC541F3E687}"/>
              </a:ext>
            </a:extLst>
          </p:cNvPr>
          <p:cNvSpPr txBox="1"/>
          <p:nvPr/>
        </p:nvSpPr>
        <p:spPr>
          <a:xfrm>
            <a:off x="7696673" y="2848917"/>
            <a:ext cx="40742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음식 섭취 시 생명 </a:t>
            </a:r>
            <a:r>
              <a:rPr lang="en-US" altLang="ko-KR" sz="25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+1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1AC19A-569F-44ED-BE91-7ADC7C0FC9AE}"/>
              </a:ext>
            </a:extLst>
          </p:cNvPr>
          <p:cNvSpPr txBox="1"/>
          <p:nvPr/>
        </p:nvSpPr>
        <p:spPr>
          <a:xfrm>
            <a:off x="421038" y="2840416"/>
            <a:ext cx="43245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장애물에 부딪히면 생명 </a:t>
            </a:r>
            <a:r>
              <a:rPr lang="en-US" altLang="ko-KR" sz="25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-10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E49CA29-B947-4014-A399-6F3CE9F574E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>
                        <a14:foregroundMark x1="16393" y1="45652" x2="16393" y2="456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29427" y="1684855"/>
            <a:ext cx="2120330" cy="106595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42E5151-B7E5-47DA-B0A5-D2F22B55867C}"/>
              </a:ext>
            </a:extLst>
          </p:cNvPr>
          <p:cNvSpPr txBox="1"/>
          <p:nvPr/>
        </p:nvSpPr>
        <p:spPr>
          <a:xfrm>
            <a:off x="4649757" y="1834956"/>
            <a:ext cx="42363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시간에 따라 생명 감소</a:t>
            </a:r>
            <a:endParaRPr lang="en-US" altLang="ko-KR" sz="25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r>
              <a:rPr lang="ko-KR" altLang="en-US" sz="25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생명이 </a:t>
            </a:r>
            <a:r>
              <a:rPr lang="en-US" altLang="ko-KR" sz="25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0 </a:t>
            </a:r>
            <a:r>
              <a:rPr lang="ko-KR" altLang="en-US" sz="25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이 되면 스테이지 실패</a:t>
            </a:r>
            <a:endParaRPr lang="en-US" altLang="ko-KR" sz="25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0AE8909-32BD-4268-BF78-1B13FEEEF62A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031" t="10190" r="16480" b="11565"/>
          <a:stretch/>
        </p:blipFill>
        <p:spPr>
          <a:xfrm>
            <a:off x="7298095" y="4353649"/>
            <a:ext cx="1492471" cy="20684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A1E5CF-806B-4C0E-9570-5677C5752012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3267" t="13743" r="34357" b="28669"/>
          <a:stretch/>
        </p:blipFill>
        <p:spPr>
          <a:xfrm>
            <a:off x="9818135" y="4599613"/>
            <a:ext cx="1218842" cy="18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4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2896FED8-7CC4-4EDF-A8DC-04EC93EB7FCB}"/>
              </a:ext>
            </a:extLst>
          </p:cNvPr>
          <p:cNvSpPr/>
          <p:nvPr/>
        </p:nvSpPr>
        <p:spPr>
          <a:xfrm>
            <a:off x="2826151" y="1760183"/>
            <a:ext cx="6539697" cy="3337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58F4F8-DF4C-410E-8F06-C428150B9A01}"/>
              </a:ext>
            </a:extLst>
          </p:cNvPr>
          <p:cNvSpPr txBox="1"/>
          <p:nvPr/>
        </p:nvSpPr>
        <p:spPr>
          <a:xfrm>
            <a:off x="3334023" y="2815045"/>
            <a:ext cx="66233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Scene </a:t>
            </a:r>
            <a:r>
              <a:rPr lang="ko-KR" altLang="en-US" sz="8800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흐름</a:t>
            </a:r>
          </a:p>
        </p:txBody>
      </p:sp>
    </p:spTree>
    <p:extLst>
      <p:ext uri="{BB962C8B-B14F-4D97-AF65-F5344CB8AC3E}">
        <p14:creationId xmlns:p14="http://schemas.microsoft.com/office/powerpoint/2010/main" val="2128054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7FEE791-710F-4722-B548-314E4BA7C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78" y="766024"/>
            <a:ext cx="4464908" cy="25009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8C1F54-15C8-4B24-A6F5-F1FE0D926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185" y="771924"/>
            <a:ext cx="4461985" cy="24950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1F967C-63AB-414F-AF78-4D15FBECE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589" y="4118908"/>
            <a:ext cx="4442014" cy="24950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B085F7-4385-4631-99A2-F1CC68341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603" y="4118909"/>
            <a:ext cx="4458168" cy="24950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A05841-2A8C-47B8-AD99-9231EBF3D521}"/>
              </a:ext>
            </a:extLst>
          </p:cNvPr>
          <p:cNvSpPr txBox="1"/>
          <p:nvPr/>
        </p:nvSpPr>
        <p:spPr>
          <a:xfrm>
            <a:off x="363696" y="242803"/>
            <a:ext cx="2231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타이틀</a:t>
            </a:r>
            <a:endParaRPr lang="en-US" altLang="ko-KR" sz="2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E295D0-5762-4C5E-B3C2-197B5469D941}"/>
              </a:ext>
            </a:extLst>
          </p:cNvPr>
          <p:cNvSpPr txBox="1"/>
          <p:nvPr/>
        </p:nvSpPr>
        <p:spPr>
          <a:xfrm>
            <a:off x="6860185" y="242803"/>
            <a:ext cx="2231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게임 소개</a:t>
            </a:r>
            <a:endParaRPr lang="en-US" altLang="ko-KR" sz="2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2D737-99BC-49D4-8E5B-4153B51B4D6E}"/>
              </a:ext>
            </a:extLst>
          </p:cNvPr>
          <p:cNvSpPr txBox="1"/>
          <p:nvPr/>
        </p:nvSpPr>
        <p:spPr>
          <a:xfrm>
            <a:off x="4626596" y="3595687"/>
            <a:ext cx="6602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스테이지 소개 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–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각 동물 띠에 관한 짧은 이야기</a:t>
            </a:r>
            <a:endParaRPr lang="en-US" altLang="ko-KR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6122D7-5EC4-4E8D-9771-E1F2A173A329}"/>
              </a:ext>
            </a:extLst>
          </p:cNvPr>
          <p:cNvSpPr/>
          <p:nvPr/>
        </p:nvSpPr>
        <p:spPr>
          <a:xfrm>
            <a:off x="5250801" y="1779207"/>
            <a:ext cx="1203768" cy="4745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5D93944-4AEB-4434-BE60-BD177984A053}"/>
              </a:ext>
            </a:extLst>
          </p:cNvPr>
          <p:cNvSpPr/>
          <p:nvPr/>
        </p:nvSpPr>
        <p:spPr>
          <a:xfrm>
            <a:off x="740778" y="4891860"/>
            <a:ext cx="1203768" cy="4745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9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3A05841-2A8C-47B8-AD99-9231EBF3D521}"/>
              </a:ext>
            </a:extLst>
          </p:cNvPr>
          <p:cNvSpPr txBox="1"/>
          <p:nvPr/>
        </p:nvSpPr>
        <p:spPr>
          <a:xfrm>
            <a:off x="363696" y="242803"/>
            <a:ext cx="354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Stage05</a:t>
            </a:r>
            <a:r>
              <a:rPr lang="en-US" altLang="ko-KR" sz="28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&lt;Dragon&gt;</a:t>
            </a:r>
            <a:endParaRPr lang="en-US" altLang="ko-KR" sz="2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2D737-99BC-49D4-8E5B-4153B51B4D6E}"/>
              </a:ext>
            </a:extLst>
          </p:cNvPr>
          <p:cNvSpPr txBox="1"/>
          <p:nvPr/>
        </p:nvSpPr>
        <p:spPr>
          <a:xfrm>
            <a:off x="423886" y="3416600"/>
            <a:ext cx="6602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장애물에 부딪혔을 때 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–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빨간색 패널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생명 감소</a:t>
            </a:r>
            <a:endParaRPr lang="en-US" altLang="ko-KR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3C9B77-9866-42A9-8978-CD98A60D4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44" y="768973"/>
            <a:ext cx="4426509" cy="24950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F7B47E-6FA3-4A1F-B9CA-252190A4B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353" y="766023"/>
            <a:ext cx="4425419" cy="2495029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9FAB4C7F-CE9F-4EC8-8155-60437DE30FAD}"/>
              </a:ext>
            </a:extLst>
          </p:cNvPr>
          <p:cNvSpPr/>
          <p:nvPr/>
        </p:nvSpPr>
        <p:spPr>
          <a:xfrm>
            <a:off x="1588171" y="2112676"/>
            <a:ext cx="712750" cy="652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9239613-D087-4952-843F-CB2CA8D079BB}"/>
              </a:ext>
            </a:extLst>
          </p:cNvPr>
          <p:cNvSpPr/>
          <p:nvPr/>
        </p:nvSpPr>
        <p:spPr>
          <a:xfrm>
            <a:off x="5696880" y="2382773"/>
            <a:ext cx="1103954" cy="652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CE159-3024-4274-A3B7-5952A4DF508B}"/>
              </a:ext>
            </a:extLst>
          </p:cNvPr>
          <p:cNvSpPr txBox="1"/>
          <p:nvPr/>
        </p:nvSpPr>
        <p:spPr>
          <a:xfrm>
            <a:off x="4813353" y="236902"/>
            <a:ext cx="354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Stage10</a:t>
            </a:r>
            <a:r>
              <a:rPr lang="en-US" altLang="ko-KR" sz="28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&lt;Chicken&gt;</a:t>
            </a:r>
            <a:endParaRPr lang="en-US" altLang="ko-KR" sz="2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71D63D-B780-4384-9AC5-78274726E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86" y="4002654"/>
            <a:ext cx="4419911" cy="2494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B94B48-FA37-4B1C-901B-32162FFCA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712" y="4002654"/>
            <a:ext cx="4419911" cy="2494644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D91CD521-2048-41BB-A2F5-37E22E2DB465}"/>
              </a:ext>
            </a:extLst>
          </p:cNvPr>
          <p:cNvSpPr/>
          <p:nvPr/>
        </p:nvSpPr>
        <p:spPr>
          <a:xfrm>
            <a:off x="3046949" y="5681643"/>
            <a:ext cx="712750" cy="652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00A7A11-A5C4-4B35-8B10-BAC6631A33B5}"/>
              </a:ext>
            </a:extLst>
          </p:cNvPr>
          <p:cNvSpPr/>
          <p:nvPr/>
        </p:nvSpPr>
        <p:spPr>
          <a:xfrm>
            <a:off x="5380000" y="5012385"/>
            <a:ext cx="1203768" cy="4745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16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242D737-99BC-49D4-8E5B-4153B51B4D6E}"/>
              </a:ext>
            </a:extLst>
          </p:cNvPr>
          <p:cNvSpPr txBox="1"/>
          <p:nvPr/>
        </p:nvSpPr>
        <p:spPr>
          <a:xfrm>
            <a:off x="423886" y="3416600"/>
            <a:ext cx="6602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문을 만나면 스테이지 성공</a:t>
            </a:r>
            <a:endParaRPr lang="en-US" altLang="ko-KR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FAB4C7F-CE9F-4EC8-8155-60437DE30FAD}"/>
              </a:ext>
            </a:extLst>
          </p:cNvPr>
          <p:cNvSpPr/>
          <p:nvPr/>
        </p:nvSpPr>
        <p:spPr>
          <a:xfrm>
            <a:off x="1541871" y="2112676"/>
            <a:ext cx="712750" cy="652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4C5E96-7A29-4D8E-B89B-98C62781CFC3}"/>
              </a:ext>
            </a:extLst>
          </p:cNvPr>
          <p:cNvSpPr txBox="1"/>
          <p:nvPr/>
        </p:nvSpPr>
        <p:spPr>
          <a:xfrm>
            <a:off x="340543" y="179969"/>
            <a:ext cx="781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적과 부딪혔을 때</a:t>
            </a:r>
            <a:r>
              <a:rPr lang="en-US" altLang="ko-KR" sz="28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sz="28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생명이 </a:t>
            </a:r>
            <a:r>
              <a:rPr lang="en-US" altLang="ko-KR" sz="28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0 </a:t>
            </a:r>
            <a:r>
              <a:rPr lang="ko-KR" altLang="en-US" sz="28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이 </a:t>
            </a:r>
            <a:r>
              <a:rPr lang="ko-KR" altLang="en-US" sz="2800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됐을</a:t>
            </a:r>
            <a:r>
              <a:rPr lang="ko-KR" altLang="en-US" sz="28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때 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–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스테이지 실패</a:t>
            </a:r>
            <a:endParaRPr lang="en-US" altLang="ko-KR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DFF414-AA9A-4D52-97CA-99F6B1216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81" y="767022"/>
            <a:ext cx="4449906" cy="24946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29E2A3-3F66-42EB-B90D-F9B38124C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86" y="766324"/>
            <a:ext cx="4425820" cy="2497979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30209535-0253-4047-AD4E-27D3FB54E033}"/>
              </a:ext>
            </a:extLst>
          </p:cNvPr>
          <p:cNvSpPr/>
          <p:nvPr/>
        </p:nvSpPr>
        <p:spPr>
          <a:xfrm>
            <a:off x="3192834" y="2316645"/>
            <a:ext cx="712750" cy="652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C7319DE-CA1E-4AC7-8B37-C31E1838FB8C}"/>
              </a:ext>
            </a:extLst>
          </p:cNvPr>
          <p:cNvSpPr/>
          <p:nvPr/>
        </p:nvSpPr>
        <p:spPr>
          <a:xfrm>
            <a:off x="497862" y="765704"/>
            <a:ext cx="712750" cy="652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6E72B85-7AE6-425A-9EE6-37D43219B526}"/>
              </a:ext>
            </a:extLst>
          </p:cNvPr>
          <p:cNvSpPr/>
          <p:nvPr/>
        </p:nvSpPr>
        <p:spPr>
          <a:xfrm>
            <a:off x="5390759" y="1777063"/>
            <a:ext cx="1203768" cy="4745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E4DFACE-D481-4310-87C8-1AB68E3A8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96" y="3939820"/>
            <a:ext cx="4425820" cy="251038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ADDECBF-6056-4B1C-858A-52555BD27C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61"/>
          <a:stretch/>
        </p:blipFill>
        <p:spPr>
          <a:xfrm>
            <a:off x="7158425" y="3939820"/>
            <a:ext cx="4466961" cy="2510382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9BA76C03-3446-4892-A31A-899B8EDDF6D9}"/>
              </a:ext>
            </a:extLst>
          </p:cNvPr>
          <p:cNvSpPr/>
          <p:nvPr/>
        </p:nvSpPr>
        <p:spPr>
          <a:xfrm>
            <a:off x="5390759" y="5092343"/>
            <a:ext cx="1203768" cy="4745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DFF8262-3BB5-4325-9A77-2F0035843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6842" y="1418421"/>
            <a:ext cx="7426995" cy="414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5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</TotalTime>
  <Words>405</Words>
  <Application>Microsoft Office PowerPoint</Application>
  <PresentationFormat>와이드스크린</PresentationFormat>
  <Paragraphs>63</Paragraphs>
  <Slides>12</Slides>
  <Notes>11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넥슨 풋볼고딕 L</vt:lpstr>
      <vt:lpstr>Calibri</vt:lpstr>
      <vt:lpstr>Calibri Light</vt:lpstr>
      <vt:lpstr>맑은 고딕</vt:lpstr>
      <vt:lpstr>넥슨 풋볼고딕 B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 </dc:creator>
  <cp:lastModifiedBy> </cp:lastModifiedBy>
  <cp:revision>14</cp:revision>
  <dcterms:created xsi:type="dcterms:W3CDTF">2018-10-21T07:39:17Z</dcterms:created>
  <dcterms:modified xsi:type="dcterms:W3CDTF">2018-10-21T10:07:02Z</dcterms:modified>
</cp:coreProperties>
</file>